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7" r:id="rId5"/>
  </p:sldMasterIdLst>
  <p:notesMasterIdLst>
    <p:notesMasterId r:id="rId19"/>
  </p:notesMasterIdLst>
  <p:handoutMasterIdLst>
    <p:handoutMasterId r:id="rId20"/>
  </p:handoutMasterIdLst>
  <p:sldIdLst>
    <p:sldId id="256" r:id="rId6"/>
    <p:sldId id="3849" r:id="rId7"/>
    <p:sldId id="3852" r:id="rId8"/>
    <p:sldId id="261" r:id="rId9"/>
    <p:sldId id="3853" r:id="rId10"/>
    <p:sldId id="3850" r:id="rId11"/>
    <p:sldId id="263" r:id="rId12"/>
    <p:sldId id="3851" r:id="rId13"/>
    <p:sldId id="1115" r:id="rId14"/>
    <p:sldId id="265" r:id="rId15"/>
    <p:sldId id="268" r:id="rId16"/>
    <p:sldId id="3848" r:id="rId17"/>
    <p:sldId id="38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 autoAdjust="0"/>
  </p:normalViewPr>
  <p:slideViewPr>
    <p:cSldViewPr snapToGrid="0">
      <p:cViewPr varScale="1">
        <p:scale>
          <a:sx n="98" d="100"/>
          <a:sy n="98" d="100"/>
        </p:scale>
        <p:origin x="108" y="234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o Ortega" userId="aee6e3db-e83d-44e3-8b28-b9cc4cc431d4" providerId="ADAL" clId="{9F862CFA-9259-45CF-AF4C-A56663114EDF}"/>
    <pc:docChg chg="undo redo custSel modSld">
      <pc:chgData name="Rosario Ortega" userId="aee6e3db-e83d-44e3-8b28-b9cc4cc431d4" providerId="ADAL" clId="{9F862CFA-9259-45CF-AF4C-A56663114EDF}" dt="2026-01-26T19:47:27.190" v="10" actId="478"/>
      <pc:docMkLst>
        <pc:docMk/>
      </pc:docMkLst>
      <pc:sldChg chg="modSp mod">
        <pc:chgData name="Rosario Ortega" userId="aee6e3db-e83d-44e3-8b28-b9cc4cc431d4" providerId="ADAL" clId="{9F862CFA-9259-45CF-AF4C-A56663114EDF}" dt="2026-01-26T19:47:08.088" v="9" actId="962"/>
        <pc:sldMkLst>
          <pc:docMk/>
          <pc:sldMk cId="2737241225" sldId="263"/>
        </pc:sldMkLst>
        <pc:picChg chg="mod">
          <ac:chgData name="Rosario Ortega" userId="aee6e3db-e83d-44e3-8b28-b9cc4cc431d4" providerId="ADAL" clId="{9F862CFA-9259-45CF-AF4C-A56663114EDF}" dt="2026-01-26T19:47:08.088" v="9" actId="962"/>
          <ac:picMkLst>
            <pc:docMk/>
            <pc:sldMk cId="2737241225" sldId="263"/>
            <ac:picMk id="7" creationId="{801F49D2-BB65-F239-98D5-2AE9FF0D4CBF}"/>
          </ac:picMkLst>
        </pc:picChg>
      </pc:sldChg>
      <pc:sldChg chg="modSp mod">
        <pc:chgData name="Rosario Ortega" userId="aee6e3db-e83d-44e3-8b28-b9cc4cc431d4" providerId="ADAL" clId="{9F862CFA-9259-45CF-AF4C-A56663114EDF}" dt="2026-01-26T19:47:08.088" v="9" actId="962"/>
        <pc:sldMkLst>
          <pc:docMk/>
          <pc:sldMk cId="4259977132" sldId="268"/>
        </pc:sldMkLst>
        <pc:picChg chg="mod">
          <ac:chgData name="Rosario Ortega" userId="aee6e3db-e83d-44e3-8b28-b9cc4cc431d4" providerId="ADAL" clId="{9F862CFA-9259-45CF-AF4C-A56663114EDF}" dt="2026-01-26T19:47:08.088" v="9" actId="962"/>
          <ac:picMkLst>
            <pc:docMk/>
            <pc:sldMk cId="4259977132" sldId="268"/>
            <ac:picMk id="14" creationId="{67AB1197-6124-8523-9FB4-DE96DD55CCC0}"/>
          </ac:picMkLst>
        </pc:picChg>
      </pc:sldChg>
      <pc:sldChg chg="delSp mod">
        <pc:chgData name="Rosario Ortega" userId="aee6e3db-e83d-44e3-8b28-b9cc4cc431d4" providerId="ADAL" clId="{9F862CFA-9259-45CF-AF4C-A56663114EDF}" dt="2026-01-26T19:47:27.190" v="10" actId="478"/>
        <pc:sldMkLst>
          <pc:docMk/>
          <pc:sldMk cId="1562484837" sldId="3847"/>
        </pc:sldMkLst>
        <pc:spChg chg="del">
          <ac:chgData name="Rosario Ortega" userId="aee6e3db-e83d-44e3-8b28-b9cc4cc431d4" providerId="ADAL" clId="{9F862CFA-9259-45CF-AF4C-A56663114EDF}" dt="2026-01-26T19:47:27.190" v="10" actId="478"/>
          <ac:spMkLst>
            <pc:docMk/>
            <pc:sldMk cId="1562484837" sldId="3847"/>
            <ac:spMk id="3" creationId="{1BE98EFF-197D-3136-70B9-7BBD30A48931}"/>
          </ac:spMkLst>
        </pc:spChg>
      </pc:sldChg>
      <pc:sldChg chg="modSp mod">
        <pc:chgData name="Rosario Ortega" userId="aee6e3db-e83d-44e3-8b28-b9cc4cc431d4" providerId="ADAL" clId="{9F862CFA-9259-45CF-AF4C-A56663114EDF}" dt="2026-01-26T19:47:08.088" v="9" actId="962"/>
        <pc:sldMkLst>
          <pc:docMk/>
          <pc:sldMk cId="414613742" sldId="3848"/>
        </pc:sldMkLst>
        <pc:picChg chg="mod">
          <ac:chgData name="Rosario Ortega" userId="aee6e3db-e83d-44e3-8b28-b9cc4cc431d4" providerId="ADAL" clId="{9F862CFA-9259-45CF-AF4C-A56663114EDF}" dt="2026-01-26T19:47:08.088" v="9" actId="962"/>
          <ac:picMkLst>
            <pc:docMk/>
            <pc:sldMk cId="414613742" sldId="3848"/>
            <ac:picMk id="12" creationId="{14F91C26-F2D7-9561-6823-58E615B90B37}"/>
          </ac:picMkLst>
        </pc:picChg>
      </pc:sldChg>
      <pc:sldChg chg="modSp mod">
        <pc:chgData name="Rosario Ortega" userId="aee6e3db-e83d-44e3-8b28-b9cc4cc431d4" providerId="ADAL" clId="{9F862CFA-9259-45CF-AF4C-A56663114EDF}" dt="2026-01-26T19:47:08.088" v="9" actId="962"/>
        <pc:sldMkLst>
          <pc:docMk/>
          <pc:sldMk cId="1127649784" sldId="3851"/>
        </pc:sldMkLst>
        <pc:picChg chg="mod">
          <ac:chgData name="Rosario Ortega" userId="aee6e3db-e83d-44e3-8b28-b9cc4cc431d4" providerId="ADAL" clId="{9F862CFA-9259-45CF-AF4C-A56663114EDF}" dt="2026-01-26T19:47:08.088" v="9" actId="962"/>
          <ac:picMkLst>
            <pc:docMk/>
            <pc:sldMk cId="1127649784" sldId="3851"/>
            <ac:picMk id="10" creationId="{037E5028-6AFA-68AD-7BA3-4DABE44D645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57874-EF65-4B61-B062-40C932C812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CE03-6C3A-EB4D-A9B1-7EFD38B58412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D50D-BAA9-464B-B391-243138E078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09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9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1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3F76-648E-0310-BE9D-2A2C3B710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519308-7B31-FA57-5D48-6D83498F9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F6564-0955-961C-3C3D-D995377333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C7E9A-0017-4F6F-DFA3-9661B4CB4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5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E639E-5E24-EB49-1C12-A7434FFD3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EDD1D-AE4E-4914-256C-45D024E40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5A943-A091-E7D0-3FD2-75C2B4FA5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0480B-0915-D249-B723-822F74AFB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7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57D50D-BAA9-464B-B391-243138E078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4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points on the slide and how they related back to what we just talked about. </a:t>
            </a:r>
          </a:p>
          <a:p>
            <a:endParaRPr lang="en-US" dirty="0"/>
          </a:p>
          <a:p>
            <a:r>
              <a:rPr lang="en-US" dirty="0"/>
              <a:t>Spend a minute on the concept of “listening to understand rather than respond”. This is key to being a better sales person. You don’t prescribe a solution w/o understanding what it is that your customer wants/needs.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62A78-1BF9-984B-BEDF-9AB4ECD8DC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5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429764-E305-A48D-5244-9BCD20902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E4C84-13A1-72EA-6541-7C8FDDEA7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0468883-4E51-D3BD-E1C6-601ED9B6E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111AEF3F-9A86-45CE-4817-E3E6863DC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latin typeface="Avenir Next LT Pro" panose="020B0504020202020204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199" y="1825625"/>
            <a:ext cx="10515600" cy="429768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B7232D-F1A6-B6C3-3BBF-E834CC7CD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21">
              <a:extLst>
                <a:ext uri="{FF2B5EF4-FFF2-40B4-BE49-F238E27FC236}">
                  <a16:creationId xmlns:a16="http://schemas.microsoft.com/office/drawing/2014/main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8926-80F4-404D-A082-4FD755750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8752-E7C3-004B-A500-9DABBD6AD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AD2A-7350-A543-BF9E-5DC582BC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3D38-414C-A64A-951E-85C4F1F7578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24C9D-2F87-4849-88D3-41CB6B6D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6E46-1A85-E340-913D-51341B55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34E196F-F6D0-5544-BA91-24E359D0911C}"/>
              </a:ext>
            </a:extLst>
          </p:cNvPr>
          <p:cNvGrpSpPr/>
          <p:nvPr userDrawn="1"/>
        </p:nvGrpSpPr>
        <p:grpSpPr>
          <a:xfrm>
            <a:off x="457200" y="5969717"/>
            <a:ext cx="11734800" cy="525780"/>
            <a:chOff x="555554" y="6161404"/>
            <a:chExt cx="8551589" cy="525780"/>
          </a:xfrm>
        </p:grpSpPr>
        <p:pic>
          <p:nvPicPr>
            <p:cNvPr id="9" name="Picture 8" descr="A picture containing drawing, food, parked&#10;&#10;Description automatically generated">
              <a:extLst>
                <a:ext uri="{FF2B5EF4-FFF2-40B4-BE49-F238E27FC236}">
                  <a16:creationId xmlns:a16="http://schemas.microsoft.com/office/drawing/2014/main" id="{C0C5CE5E-B095-F642-8130-F2760136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54" y="6161404"/>
              <a:ext cx="926588" cy="52578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AD3056-DE0D-9F45-A39E-6A7F664284E2}"/>
                </a:ext>
              </a:extLst>
            </p:cNvPr>
            <p:cNvCxnSpPr>
              <a:cxnSpLocks/>
            </p:cNvCxnSpPr>
            <p:nvPr/>
          </p:nvCxnSpPr>
          <p:spPr>
            <a:xfrm>
              <a:off x="1600829" y="6538594"/>
              <a:ext cx="7506314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4231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95B8C-32BE-064E-B7D1-9F22E5CF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C8C81-E088-9740-B22E-6C19435E1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824ED-4EA8-2545-BC4C-CAD76F0D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4529-B2D4-BB4A-AC66-421DDCB84D47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BC484-C42F-0D4D-9C44-36D7E8C1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60889-A5F0-3242-B937-F8083DDF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6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1AA8-7661-7E4C-B1D2-B8CC18FA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2E549-9B62-9445-A8A1-C0BA3F82D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61E7F-F045-C84A-8E80-1CECFF13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9DE5C-21BA-804D-AF0D-67EAFEB7EF1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8D930-CAA0-DC43-8E5F-9269DC96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6DF40-781A-F547-B544-80DC2C59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CBD8-F0FE-9146-8122-DD71F0C7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35F9-51AA-AD41-B9A2-5244ED884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61250-86EA-5541-A123-C1A79AE2A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6686F-D68C-354B-9987-D7D4A25C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0995-2ACE-1B4B-812D-F99DDEB34F86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8297A-9276-8E4C-9CC4-4CCE2C43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AC1A-0CDF-634F-8D64-C6B0C50C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2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2355C-DD78-AD47-B482-B9E52F94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76A60-EA4B-524F-8F12-CE54B3975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A60F3-EE36-A346-97ED-710E8CF96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23F0A-8283-D445-9DCE-8EBB7AEFB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44DAC-701B-5A4F-B85B-050AA2E92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4906A4-F34D-D343-9BAE-90CD09C2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BFE80-20D4-0544-A33A-61BF8189779E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D374-22D9-CD4D-A8A2-F16BCDAC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DB23A-6E62-C44D-8EC3-0D9AC2A9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51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4727-5148-6C40-A2C9-7CF83942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410FC-7365-214D-AF93-FE7F519B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CD-5740-6743-B2C6-A0AB1D7D1E91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84FFB-F55D-CD4F-AEC2-5339F1FB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B5E19-7888-5245-82FB-F4CA050E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4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9A2AA-E9F5-BC40-8951-559935B5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38FD3-1F00-FA4C-89CB-9CE1710BD096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DF062-3EEC-C740-9FBB-AF30BE9C4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C222C-3D4E-FC4A-BED2-567AA7CEA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7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96D25F-53A2-6217-84B4-7EB874F0B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2739-2426-0A4A-8C0F-F5EDC9F52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2FFDD-7149-944F-9EB1-1C37CC8FA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B6576-2E4E-EA47-9039-D08629F44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54CC5-F298-5C4A-9116-AC319A49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90FA-20D3-0D41-8A79-A2650D2A410E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4E65C-270E-6A41-97D2-27B94C66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14005-F566-2341-A245-5B0EE719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2A2A-CB76-4A48-9115-9E8CBE7F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66BA89-7A52-2248-AE9E-6FB734BDE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78368-2098-4C4A-ABB2-86D041BC7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CF373-4067-B34A-AD18-882F928C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3EC1-0B1D-A24C-8A7F-32B6F028E4C3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B0200-69DF-C94E-A397-F3C002A9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03316-3D45-3B4F-8982-1DF82B52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99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37CD-36A0-3F46-A4EE-914BCF4C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EEB0F7-C058-5049-A6E6-AB99BC37A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20E3-0ADD-1045-A975-250E3F6E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533D-734D-F54A-98AB-79E347A6D7DF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1AE7-5D1B-3145-8591-325540B6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33A4-CBA0-2441-A398-1D5736D2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B715C-33C9-5646-8920-3B30B5A41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AAC78C-6BFF-C84D-A2BE-2C462F066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26404-D423-ED4E-9141-D553BE27A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BC55-E493-BD44-A6AF-38A4E7D5E7AC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D3C1E-91D4-414F-B87E-F10C5A80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0F6A0-7592-FB44-8E7F-35DE68B8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7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 White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B420-3304-7D49-BF89-33A01B8D5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24" y="72583"/>
            <a:ext cx="8013492" cy="7606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5D25-2FFA-C84E-AF4F-9B13408F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96CE-20CC-E94D-8429-EC9A431C88ED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BBBB0-67F7-D34B-A193-A28C8D79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3EEE9-54F6-EC4E-A8EB-D097F071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0128" y="6375797"/>
            <a:ext cx="2743200" cy="365125"/>
          </a:xfrm>
        </p:spPr>
        <p:txBody>
          <a:bodyPr/>
          <a:lstStyle/>
          <a:p>
            <a:fld id="{B05ABEAC-C38B-AC44-95C1-02BC86A136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32A9FB-70CC-C04D-B338-8116543A69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768603"/>
            <a:ext cx="10570891" cy="41153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B81F30-530E-C84A-A2B2-D1B3F31FE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825" y="1098047"/>
            <a:ext cx="10571163" cy="565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575757"/>
                </a:solidFill>
              </a:defRPr>
            </a:lvl1pPr>
            <a:lvl2pPr>
              <a:defRPr>
                <a:solidFill>
                  <a:srgbClr val="0068B3"/>
                </a:solidFill>
              </a:defRPr>
            </a:lvl2pPr>
            <a:lvl3pPr>
              <a:defRPr>
                <a:solidFill>
                  <a:srgbClr val="0068B3"/>
                </a:solidFill>
              </a:defRPr>
            </a:lvl3pPr>
            <a:lvl4pPr>
              <a:defRPr>
                <a:solidFill>
                  <a:srgbClr val="0068B3"/>
                </a:solidFill>
              </a:defRPr>
            </a:lvl4pPr>
            <a:lvl5pPr>
              <a:defRPr>
                <a:solidFill>
                  <a:srgbClr val="0068B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469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11E2-F332-46BD-AFF2-74028C67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47BF3-A8B7-4517-A84A-661F88EA1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D4EA-F86D-4949-8076-8471CEBA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1C11-DE6B-6F4E-99F7-1BE09BBBD6EA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504B-8911-4651-85A3-756E34F0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4192-2533-4DD0-A9DB-697B4C0F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4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4209431"/>
              </p:ext>
            </p:extLst>
          </p:nvPr>
        </p:nvGraphicFramePr>
        <p:xfrm>
          <a:off x="2118" y="1589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211667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FDA163-C670-DE46-9316-10E704A0F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3302" y="0"/>
            <a:ext cx="10262541" cy="1219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 i="0" spc="0" baseline="0">
                <a:solidFill>
                  <a:schemeClr val="bg1"/>
                </a:solidFill>
                <a:latin typeface="Arial"/>
                <a:ea typeface="Frutiger 65"/>
                <a:cs typeface="Arial"/>
              </a:defRPr>
            </a:lvl1pPr>
          </a:lstStyle>
          <a:p>
            <a:r>
              <a:rPr lang="en-US"/>
              <a:t>Arial Bold 24 </a:t>
            </a:r>
            <a:r>
              <a:rPr lang="en-US" err="1"/>
              <a:t>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1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91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D5C3C4BD-DFDB-76B4-17CA-7DA4D17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A19F4B-D154-3EB2-F86A-9A63283A3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38B6FA2-AF11-618E-2B1A-38BF083DF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69A8D8-A4AE-CEFF-E928-7DB1CFB3E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15418837-E689-97BE-9FAD-FEDBD599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DF76A42-387B-8D66-1214-D4046207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CE818-46EF-547E-9315-A8494830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9">
            <a:extLst>
              <a:ext uri="{FF2B5EF4-FFF2-40B4-BE49-F238E27FC236}">
                <a16:creationId xmlns:a16="http://schemas.microsoft.com/office/drawing/2014/main" id="{87D193F4-2337-0048-1BE7-C9A815419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E4510-BCBA-C39A-BEF1-A391A330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63F0DD-A38B-64B8-7412-087B487E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Freeform: Shape 9">
              <a:extLst>
                <a:ext uri="{FF2B5EF4-FFF2-40B4-BE49-F238E27FC236}">
                  <a16:creationId xmlns:a16="http://schemas.microsoft.com/office/drawing/2014/main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E75594D-82D2-74F6-56EC-46FCD28CB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FF4E0F5B-0892-2688-EFD3-284369DA5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D8715A-3067-732D-C410-868C7CCCF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07BCF9-2F5B-200E-2E6C-E177DB56E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21BD3DB-6F51-C1AE-FF0E-D0BDCB55F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Freeform: Shape 7">
              <a:extLst>
                <a:ext uri="{FF2B5EF4-FFF2-40B4-BE49-F238E27FC236}">
                  <a16:creationId xmlns:a16="http://schemas.microsoft.com/office/drawing/2014/main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">
              <a:extLst>
                <a:ext uri="{FF2B5EF4-FFF2-40B4-BE49-F238E27FC236}">
                  <a16:creationId xmlns:a16="http://schemas.microsoft.com/office/drawing/2014/main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38599" y="1825625"/>
            <a:ext cx="7315199" cy="429768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50" r:id="rId4"/>
    <p:sldLayoutId id="2147483649" r:id="rId5"/>
    <p:sldLayoutId id="2147483662" r:id="rId6"/>
    <p:sldLayoutId id="2147483663" r:id="rId7"/>
    <p:sldLayoutId id="2147483652" r:id="rId8"/>
    <p:sldLayoutId id="2147483666" r:id="rId9"/>
    <p:sldLayoutId id="2147483664" r:id="rId10"/>
    <p:sldLayoutId id="214748366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B4446-BD6E-0341-85B9-5215D7BA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C2DE7-22FF-2F4A-8EB6-D3C2531E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BF420-E6C6-2C41-87E3-97021A31F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1C11-DE6B-6F4E-99F7-1BE09BBBD6EA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950D3-0CB7-6040-B88A-B9716502E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D44E3-4C40-0446-8465-6FAB166F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A2B7-5AB2-8B42-B86C-59FD0C5679F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B65F3A-1729-7A4E-9FB2-6A7CDC9246BD}"/>
              </a:ext>
            </a:extLst>
          </p:cNvPr>
          <p:cNvGrpSpPr/>
          <p:nvPr userDrawn="1"/>
        </p:nvGrpSpPr>
        <p:grpSpPr>
          <a:xfrm>
            <a:off x="457200" y="5969717"/>
            <a:ext cx="11734800" cy="525780"/>
            <a:chOff x="555554" y="6161404"/>
            <a:chExt cx="8551589" cy="525780"/>
          </a:xfrm>
        </p:grpSpPr>
        <p:pic>
          <p:nvPicPr>
            <p:cNvPr id="8" name="Picture 7" descr="A picture containing drawing, food, parked&#10;&#10;Description automatically generated">
              <a:extLst>
                <a:ext uri="{FF2B5EF4-FFF2-40B4-BE49-F238E27FC236}">
                  <a16:creationId xmlns:a16="http://schemas.microsoft.com/office/drawing/2014/main" id="{D51B6F5A-2E6C-1E43-AE0C-34DB09A94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554" y="6161404"/>
              <a:ext cx="926588" cy="52578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2D212E-1514-1448-96EC-C618594EB342}"/>
                </a:ext>
              </a:extLst>
            </p:cNvPr>
            <p:cNvCxnSpPr>
              <a:cxnSpLocks/>
            </p:cNvCxnSpPr>
            <p:nvPr/>
          </p:nvCxnSpPr>
          <p:spPr>
            <a:xfrm>
              <a:off x="1600829" y="6538594"/>
              <a:ext cx="7506314" cy="0"/>
            </a:xfrm>
            <a:prstGeom prst="line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5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rwin-williams.com/" TargetMode="External"/><Relationship Id="rId7" Type="http://schemas.openxmlformats.org/officeDocument/2006/relationships/hyperlink" Target="https://www.sherwin-williams.com/painting-contractors/pro-pl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herwin-williams.com/property-facility-managers/products/resources" TargetMode="External"/><Relationship Id="rId5" Type="http://schemas.openxmlformats.org/officeDocument/2006/relationships/hyperlink" Target="https://www.sherwin-williams.com/property-facility-managers" TargetMode="External"/><Relationship Id="rId4" Type="http://schemas.openxmlformats.org/officeDocument/2006/relationships/hyperlink" Target="https://www.youtube.com/@sherwin-william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anchor="b">
            <a:noAutofit/>
          </a:bodyPr>
          <a:lstStyle/>
          <a:p>
            <a:r>
              <a:rPr lang="en-US" dirty="0"/>
              <a:t>Sherwin-Williams</a:t>
            </a:r>
            <a:br>
              <a:rPr lang="en-US" dirty="0"/>
            </a:br>
            <a:r>
              <a:rPr lang="en-US" dirty="0"/>
              <a:t>GBSC 2026</a:t>
            </a:r>
            <a:br>
              <a:rPr lang="en-US" dirty="0"/>
            </a:br>
            <a:r>
              <a:rPr lang="en-US" dirty="0"/>
              <a:t>Round 1 Training</a:t>
            </a:r>
          </a:p>
        </p:txBody>
      </p:sp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4B077F-56A6-4CDC-39AD-CB8CC52D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318038-0B98-010E-399C-A799323253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61A021-A911-7505-37C4-C7C852A1F9F3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948498-8812-6B63-E1FD-31877CE40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0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dvertisement ">
            <a:extLst>
              <a:ext uri="{FF2B5EF4-FFF2-40B4-BE49-F238E27FC236}">
                <a16:creationId xmlns:a16="http://schemas.microsoft.com/office/drawing/2014/main" id="{67AB1197-6124-8523-9FB4-DE96DD55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594" y="310689"/>
            <a:ext cx="8003663" cy="623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of a van indicating Free delivery">
            <a:extLst>
              <a:ext uri="{FF2B5EF4-FFF2-40B4-BE49-F238E27FC236}">
                <a16:creationId xmlns:a16="http://schemas.microsoft.com/office/drawing/2014/main" id="{14F91C26-F2D7-9561-6823-58E615B9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181D-911C-1343-7267-E35AC86C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57" y="1119031"/>
            <a:ext cx="4384736" cy="4619938"/>
          </a:xfrm>
          <a:noFill/>
        </p:spPr>
        <p:txBody>
          <a:bodyPr>
            <a:noAutofit/>
          </a:bodyPr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8" y="554942"/>
            <a:ext cx="5552091" cy="5768220"/>
          </a:xfrm>
          <a:noFill/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Key Links For More Information</a:t>
            </a:r>
          </a:p>
          <a:p>
            <a:r>
              <a:rPr lang="en-US" dirty="0"/>
              <a:t>Target Customers</a:t>
            </a:r>
          </a:p>
          <a:p>
            <a:r>
              <a:rPr lang="en-US" dirty="0"/>
              <a:t>Key Problems/Pain Points</a:t>
            </a:r>
          </a:p>
          <a:p>
            <a:r>
              <a:rPr lang="en-US" dirty="0"/>
              <a:t>Visual aids</a:t>
            </a:r>
          </a:p>
          <a:p>
            <a:r>
              <a:rPr lang="en-US" dirty="0"/>
              <a:t>Final tips &amp; takeaways</a:t>
            </a:r>
          </a:p>
        </p:txBody>
      </p:sp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72762-6DE2-F2D0-2291-46237EBE7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BA28-67C6-8F74-F7FE-3FC71E0E2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What Sherwin-Williams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0FA7D-6EF2-635D-51AF-4E38F5219E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6436" y="2232212"/>
            <a:ext cx="8012113" cy="314661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n-US" sz="2800" dirty="0"/>
              <a:t>Sherwin-Williams is primarily a coatings company, and its offerings fall into two broad buckets: 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coating products (paint and related materials) </a:t>
            </a:r>
          </a:p>
          <a:p>
            <a:pPr>
              <a:buClr>
                <a:srgbClr val="FFC000"/>
              </a:buClr>
            </a:pPr>
            <a:r>
              <a:rPr lang="en-US" sz="2800" dirty="0"/>
              <a:t>support services for homeowners, contractors, and industrial customers.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8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 dirty="0"/>
              <a:t>Suggested Links For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2848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000" dirty="0">
                <a:hlinkClick r:id="rId3"/>
              </a:rPr>
              <a:t>https://www.sherwin-williams.com/</a:t>
            </a:r>
            <a:r>
              <a:rPr lang="en-US" sz="2000" dirty="0"/>
              <a:t> </a:t>
            </a:r>
            <a:endParaRPr lang="en-US" sz="800" dirty="0"/>
          </a:p>
          <a:p>
            <a:pPr marL="457200" indent="-457200">
              <a:buClr>
                <a:srgbClr val="FFC000"/>
              </a:buClr>
            </a:pPr>
            <a:r>
              <a:rPr lang="en-US" sz="2000" dirty="0">
                <a:hlinkClick r:id="rId4"/>
              </a:rPr>
              <a:t>Sherwin-Williams - YouTube</a:t>
            </a:r>
            <a:endParaRPr lang="en-US" sz="800" dirty="0"/>
          </a:p>
          <a:p>
            <a:pPr marL="457200" indent="-457200">
              <a:buClr>
                <a:srgbClr val="FFC000"/>
              </a:buClr>
            </a:pPr>
            <a:r>
              <a:rPr lang="en-US" sz="2000" dirty="0">
                <a:hlinkClick r:id="rId5"/>
              </a:rPr>
              <a:t>https://www.sherwin-williams.com/property-facility-managers</a:t>
            </a:r>
            <a:endParaRPr lang="en-US" sz="2000" dirty="0"/>
          </a:p>
          <a:p>
            <a:pPr marL="457200" indent="-457200">
              <a:buClr>
                <a:srgbClr val="FFC000"/>
              </a:buClr>
            </a:pPr>
            <a:r>
              <a:rPr lang="en-US" sz="2000" dirty="0">
                <a:hlinkClick r:id="rId6"/>
              </a:rPr>
              <a:t>https://www.sherwin-williams.com/property-facility-managers/products/resources</a:t>
            </a:r>
            <a:endParaRPr lang="en-US" sz="2000" dirty="0"/>
          </a:p>
          <a:p>
            <a:pPr marL="457200" indent="-457200">
              <a:buClr>
                <a:srgbClr val="FFC000"/>
              </a:buClr>
            </a:pPr>
            <a:r>
              <a:rPr lang="en-US" sz="2000" dirty="0">
                <a:hlinkClick r:id="rId7"/>
              </a:rPr>
              <a:t>https://www.sherwin-williams.com/painting-contractors/pro-plus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55002-77EF-2510-B3FE-9E4482C98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519F-3D1C-1F9A-6CA5-AEE74E33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3"/>
            <a:ext cx="10515600" cy="1472974"/>
          </a:xfrm>
          <a:noFill/>
        </p:spPr>
        <p:txBody>
          <a:bodyPr anchor="ctr"/>
          <a:lstStyle/>
          <a:p>
            <a:r>
              <a:rPr lang="en-US"/>
              <a:t>What Sherwin-Williams Does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2F96-6531-7031-16EC-EB7409C9DE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38099"/>
            <a:ext cx="8012113" cy="428488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FFC000"/>
              </a:buClr>
            </a:pPr>
            <a:r>
              <a:rPr lang="en-US" sz="2000" dirty="0"/>
              <a:t>They personalize our communication</a:t>
            </a:r>
          </a:p>
          <a:p>
            <a:pPr marL="457200" indent="-457200">
              <a:buClr>
                <a:srgbClr val="FFC000"/>
              </a:buClr>
            </a:pPr>
            <a:endParaRPr lang="en-US" sz="800" dirty="0"/>
          </a:p>
          <a:p>
            <a:pPr marL="914400" lvl="1" indent="-457200">
              <a:buClr>
                <a:srgbClr val="FFC000"/>
              </a:buClr>
            </a:pPr>
            <a:r>
              <a:rPr lang="en-US" sz="1800" dirty="0"/>
              <a:t>Customers feel like they are valued and that we understand them</a:t>
            </a:r>
          </a:p>
          <a:p>
            <a:pPr marL="457200" indent="-457200">
              <a:buClr>
                <a:srgbClr val="FFC000"/>
              </a:buClr>
            </a:pPr>
            <a:endParaRPr lang="en-US" sz="800" dirty="0"/>
          </a:p>
          <a:p>
            <a:pPr marL="457200" indent="-457200">
              <a:buClr>
                <a:srgbClr val="FFC000"/>
              </a:buClr>
            </a:pPr>
            <a:r>
              <a:rPr lang="en-US" sz="2000" dirty="0"/>
              <a:t>They offer solutions that provide value to the customer and their business</a:t>
            </a:r>
          </a:p>
          <a:p>
            <a:pPr marL="457200" indent="-457200">
              <a:buClr>
                <a:srgbClr val="FFC000"/>
              </a:buClr>
            </a:pPr>
            <a:endParaRPr lang="en-US" sz="800" dirty="0"/>
          </a:p>
          <a:p>
            <a:pPr marL="914400" lvl="1" indent="-457200">
              <a:buClr>
                <a:srgbClr val="FFC000"/>
              </a:buClr>
            </a:pPr>
            <a:r>
              <a:rPr lang="en-US" sz="1800" dirty="0"/>
              <a:t>Provide a Sherwin-Williams Customer Experience </a:t>
            </a:r>
            <a:r>
              <a:rPr lang="en-US" sz="2600" dirty="0"/>
              <a:t>  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7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  <a:noFill/>
        </p:spPr>
        <p:txBody>
          <a:bodyPr/>
          <a:lstStyle/>
          <a:p>
            <a:r>
              <a:rPr lang="en-US" dirty="0"/>
              <a:t>Round 1 Is Discovery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5929" y="4412973"/>
            <a:ext cx="6560142" cy="1935571"/>
          </a:xfrm>
          <a:noFill/>
        </p:spPr>
        <p:txBody>
          <a:bodyPr/>
          <a:lstStyle/>
          <a:p>
            <a:r>
              <a:rPr lang="en-US" dirty="0"/>
              <a:t>Meeting preparation suggestions</a:t>
            </a:r>
          </a:p>
        </p:txBody>
      </p:sp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  <a:noFill/>
        </p:spPr>
        <p:txBody>
          <a:bodyPr anchor="b"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7316"/>
            <a:ext cx="5257800" cy="336985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Introduce yourselves</a:t>
            </a:r>
          </a:p>
          <a:p>
            <a:r>
              <a:rPr lang="en-US" dirty="0"/>
              <a:t>Discover the prospect pain points</a:t>
            </a:r>
          </a:p>
          <a:p>
            <a:r>
              <a:rPr lang="en-US" dirty="0"/>
              <a:t>Propose a path forward</a:t>
            </a:r>
          </a:p>
          <a:p>
            <a:r>
              <a:rPr lang="en-US" dirty="0"/>
              <a:t>Secure a next meeting</a:t>
            </a:r>
          </a:p>
          <a:p>
            <a:r>
              <a:rPr lang="en-US" dirty="0"/>
              <a:t>Adjourn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You have 15 minutes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Check the rubric</a:t>
            </a:r>
          </a:p>
          <a:p>
            <a:endParaRPr lang="en-US" dirty="0"/>
          </a:p>
        </p:txBody>
      </p:sp>
      <p:pic>
        <p:nvPicPr>
          <p:cNvPr id="7" name="Picture Placeholder 6" descr="Magnifying glass on an orange sticky not with words Pain Points in the center">
            <a:extLst>
              <a:ext uri="{FF2B5EF4-FFF2-40B4-BE49-F238E27FC236}">
                <a16:creationId xmlns:a16="http://schemas.microsoft.com/office/drawing/2014/main" id="{801F49D2-BB65-F239-98D5-2AE9FF0D4C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636" b="636"/>
          <a:stretch/>
        </p:blipFill>
        <p:spPr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74B-BCA9-8420-1595-EDD1865A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  <a:noFill/>
        </p:spPr>
        <p:txBody>
          <a:bodyPr anchor="ctr"/>
          <a:lstStyle/>
          <a:p>
            <a:r>
              <a:rPr lang="en-US" dirty="0"/>
              <a:t>Potential Pain Points</a:t>
            </a:r>
          </a:p>
        </p:txBody>
      </p:sp>
      <p:pic>
        <p:nvPicPr>
          <p:cNvPr id="10" name="Picture 9" descr="A circle with 4 quadrants having different people diplayed.">
            <a:extLst>
              <a:ext uri="{FF2B5EF4-FFF2-40B4-BE49-F238E27FC236}">
                <a16:creationId xmlns:a16="http://schemas.microsoft.com/office/drawing/2014/main" id="{037E5028-6AFA-68AD-7BA3-4DABE44D6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8613"/>
            <a:ext cx="12192000" cy="52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8721A7C-2E6D-A940-904D-30968144E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F69DD-D23D-4A5A-B88B-90325E65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958" y="1250360"/>
            <a:ext cx="8466083" cy="4525963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ASK SITUATION Questions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What are some issues you are encountering?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What’s slowing you down? 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What’s keeping you up at night?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SHUT UP AND LISTEN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PROMPT FOR PROBLEMS YOU CAN RESOLVE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Tell me more about the problem? 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How is that slowing you down/keeping you up?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What happens if you don’t solve the problem?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What happens if you do?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PROVIDE INFORMATION (TOOL/PEOPLE/RESOURCE) AND ASK A QUESTION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How would/does that tool help you?</a:t>
            </a:r>
          </a:p>
          <a:p>
            <a:pPr lvl="2"/>
            <a:r>
              <a:rPr lang="en-US" sz="1600" i="1" dirty="0">
                <a:solidFill>
                  <a:schemeClr val="bg1"/>
                </a:solidFill>
              </a:rPr>
              <a:t>How will that help make your life easier? 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F4469-8B86-4C1E-8933-3BE10CFD8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F9C7C-89B6-4FEB-BE41-0270992DAD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091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YkVoCvQmCsMMDjbMQFaQ"/>
</p:tagLst>
</file>

<file path=ppt/theme/theme1.xml><?xml version="1.0" encoding="utf-8"?>
<a:theme xmlns:a="http://schemas.openxmlformats.org/drawingml/2006/main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6DC55A7393A47936E1FC0D99FF64D" ma:contentTypeVersion="15" ma:contentTypeDescription="Create a new document." ma:contentTypeScope="" ma:versionID="e2088ddf7e5b5e83f631453b5a71d956">
  <xsd:schema xmlns:xsd="http://www.w3.org/2001/XMLSchema" xmlns:xs="http://www.w3.org/2001/XMLSchema" xmlns:p="http://schemas.microsoft.com/office/2006/metadata/properties" xmlns:ns2="c4766bfe-b951-4f5b-a48e-0e41e278ae91" xmlns:ns3="21ff70cf-d279-427e-9ada-8386f82e0dba" targetNamespace="http://schemas.microsoft.com/office/2006/metadata/properties" ma:root="true" ma:fieldsID="d1d6ef234523dc586f31512a687fb47c" ns2:_="" ns3:_="">
    <xsd:import namespace="c4766bfe-b951-4f5b-a48e-0e41e278ae91"/>
    <xsd:import namespace="21ff70cf-d279-427e-9ada-8386f82e0d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66bfe-b951-4f5b-a48e-0e41e278ae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f70cf-d279-427e-9ada-8386f82e0db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e2c32e-ecf1-40a8-80cf-bc2cb86bab4a}" ma:internalName="TaxCatchAll" ma:showField="CatchAllData" ma:web="21ff70cf-d279-427e-9ada-8386f82e0d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1ff70cf-d279-427e-9ada-8386f82e0dba" xsi:nil="true"/>
    <lcf76f155ced4ddcb4097134ff3c332f xmlns="c4766bfe-b951-4f5b-a48e-0e41e278ae9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5B841F-0914-476D-91AC-79B891E5C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766bfe-b951-4f5b-a48e-0e41e278ae91"/>
    <ds:schemaRef ds:uri="21ff70cf-d279-427e-9ada-8386f82e0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30005B-6102-4F3C-A26F-485DF1BF97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21ff70cf-d279-427e-9ada-8386f82e0dba"/>
    <ds:schemaRef ds:uri="c4766bfe-b951-4f5b-a48e-0e41e278ae91"/>
  </ds:schemaRefs>
</ds:datastoreItem>
</file>

<file path=customXml/itemProps3.xml><?xml version="1.0" encoding="utf-8"?>
<ds:datastoreItem xmlns:ds="http://schemas.openxmlformats.org/officeDocument/2006/customXml" ds:itemID="{4E60708A-6461-4D7F-883F-7E25D731D32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{AD7D9FCE-619F-456D-B780-F8CF626BF4C9}TFab1f0ecd-b87c-476f-be30-2c815ce1b1f82585027f_win32-74124434413c</Template>
  <TotalTime>209</TotalTime>
  <Words>358</Words>
  <Application>Microsoft Office PowerPoint</Application>
  <PresentationFormat>Widescreen</PresentationFormat>
  <Paragraphs>68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Aptos</vt:lpstr>
      <vt:lpstr>Arial</vt:lpstr>
      <vt:lpstr>Avenir Next LT Pro</vt:lpstr>
      <vt:lpstr>Avenir Next LT Pro Light</vt:lpstr>
      <vt:lpstr>Calibri</vt:lpstr>
      <vt:lpstr>Calibri Light</vt:lpstr>
      <vt:lpstr>Tw Cen MT</vt:lpstr>
      <vt:lpstr>Wingdings</vt:lpstr>
      <vt:lpstr>Custom</vt:lpstr>
      <vt:lpstr>Office Theme</vt:lpstr>
      <vt:lpstr>think-cell Slide</vt:lpstr>
      <vt:lpstr>Sherwin-Williams GBSC 2026 Round 1 Training</vt:lpstr>
      <vt:lpstr>Content</vt:lpstr>
      <vt:lpstr>What Sherwin-Williams Offers</vt:lpstr>
      <vt:lpstr>Suggested Links For Review</vt:lpstr>
      <vt:lpstr>What Sherwin-Williams Does</vt:lpstr>
      <vt:lpstr>Round 1 Is Discovery</vt:lpstr>
      <vt:lpstr>Steps</vt:lpstr>
      <vt:lpstr>Potential Pain Points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 Soltero Venegas</dc:creator>
  <cp:lastModifiedBy>Rosario Ortega</cp:lastModifiedBy>
  <cp:revision>2</cp:revision>
  <dcterms:created xsi:type="dcterms:W3CDTF">2026-01-21T21:23:27Z</dcterms:created>
  <dcterms:modified xsi:type="dcterms:W3CDTF">2026-01-26T19:47:33Z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0x0101002576DC55A7393A47936E1FC0D99FF64D</vt:lpwstr>
  </property>
  <property fmtid="{D5CDD505-2E9C-101B-9397-08002B2CF9AE}" pid="3" name="MediaServiceImageTags">
    <vt:lpwstr/>
  </property>
</Properties>
</file>